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AC06B-88B6-1DF2-8792-1EEF1F22B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2EE147-3373-DBED-837D-5D3470CD3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A61155-CCFB-AFC5-0A2C-DC57BC19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663E3-F258-45AD-B4EB-912F2BE1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82C3DA-FB40-026F-E029-69CCDEF3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43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FEACB-0F40-9E07-4DA7-48DC6436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B11858-C1C9-FCBB-DE76-E2A4492C5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4A7F5B-A3C2-F4AA-0AA6-BD837C9A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AD9EA6-18E2-5011-8600-F028BC0F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DC6721-187F-23B0-8772-0E08EF10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32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476905-DDBD-8AE8-3E4E-BEE695D47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E768A6-B330-C47C-7DDE-5AD8F31FA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8FEEBB-BB1B-0BC3-EBF9-97CA58A5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15F7F7-F5B4-E4B2-31B7-477CE991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49E71E-02F9-6B30-8789-337071B8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13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E9FFF-3237-A135-B41D-890FA0BF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28914C-64F4-781E-C9DB-64B348685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0366BC-CA41-D719-F11B-8B667436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BD7196-CA86-31AF-FCE2-3E1A4FC3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69A8C2-A082-74DF-4D9A-03703D76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03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A7B37-DA52-FF34-BAF0-569B533B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1E69B9-0EEB-2BE6-C77B-3FB7B08B8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96DB68-FFA1-EE2F-77C1-91467261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094219-121C-1D96-B19F-A468C158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B0EB4A-5BD5-F230-62CE-B9BEED6B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18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AC9FA-910A-6F8A-95E2-B2E43740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E44AF-BEA6-065C-45BB-719C3E7D6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3C13F4-4C3A-4E33-F9BF-2C0773FF5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894D34-F150-14AF-347C-9C594FB4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F76A46-CCA0-757D-9DCA-6739D041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CA9616-16AD-F71F-8F7A-99C02A87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7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4CB89-5704-84CD-A494-5B092C12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CC0A43-D9FA-B48E-9081-A74D4254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5FC39F-59F0-3452-E406-B052D052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277017-3A70-0541-3005-9BACD6430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B8ABEB-C89F-697E-4574-F14B55626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8122CD-008D-330A-2855-6008F700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0E0467E-229C-2A38-A922-CCA611F1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12064A-B451-8A9A-E142-B1BD39D4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46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979D2-8283-1F23-9FEB-A9789669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A81A356-7E2B-55A5-0E82-FF2522F0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8ABFAA-3937-E305-9D93-D8E509AA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39ED49-AF64-1E35-A693-EC234293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23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54BD0-1777-8AC4-BC7F-64AF69AF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CDB63E2-146B-5EBB-4F86-194B2264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C792A4-00AE-7434-61D0-DE1A8BE7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54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BAC51-BA60-F496-C62A-E4BD4AC8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DE8B1D-6754-42D8-16F0-6D24FAA9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F73F5E-0EB1-383A-8211-B4C62D8CF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5871AD-E61B-8B15-C89E-4106679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D35A40-2A47-284E-C4F8-43E033BC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97EC5B-2EEC-2D31-50D6-1B4CA3BD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0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45F04-2101-D4E2-DC74-1D501B32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A8A1F8-C6FF-654D-F864-553139D6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6A5F17-FB59-ED05-4356-60FC1E615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F4A9A3-5927-4A6F-662E-6490A610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38893F-F2BF-9E76-074F-148FF6C3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98882F-DE99-F020-8E10-66180397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79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4E97759-8387-9266-A599-65E3CFBB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DBC0CD-C719-183E-8B4B-F4360F98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64D5EF-49F9-3B1D-2297-B1EC0B407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4E6A-AB0D-4406-823A-09BC87117BC2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B4B66-DF7D-619D-ADEE-1CB22649F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462C84-A1E4-1539-02F1-80E483490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52FE3-1B72-44DC-B791-D8AA52D24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71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80C264-1FC3-91A0-DD16-FB8B38EF2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B90B96A-5C02-6642-7F75-D0E17C43E887}"/>
              </a:ext>
            </a:extLst>
          </p:cNvPr>
          <p:cNvSpPr/>
          <p:nvPr/>
        </p:nvSpPr>
        <p:spPr>
          <a:xfrm>
            <a:off x="1629853" y="3774030"/>
            <a:ext cx="9185528" cy="923330"/>
          </a:xfrm>
          <a:prstGeom prst="rect">
            <a:avLst/>
          </a:prstGeom>
          <a:solidFill>
            <a:srgbClr val="BC95C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PESQUISA DE SATISFAÇÃO 2025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3AA0E3-8874-633B-80A7-C7A20F69D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99" y="1368451"/>
            <a:ext cx="666960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3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F47AE-AAE9-7F9D-F458-58A719057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F970F1-20A8-E5FB-D3E0-D511B003E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8" t="24603" r="20615" b="15059"/>
          <a:stretch>
            <a:fillRect/>
          </a:stretch>
        </p:blipFill>
        <p:spPr>
          <a:xfrm>
            <a:off x="820615" y="980783"/>
            <a:ext cx="9631679" cy="553069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A602EB8-29DD-6BD1-D8E5-7FE8E787B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5" y="0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4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0CDA6-477C-AFFB-B62F-DAEA3F096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áfico de respostas do Formulários Google. Título da pergunta: Bloco 3 – Governança, Gestão e Confiança&#10;&#10;8.  Em uma escala de 1 a 5, como você avalia a gestão da COOPSEBRAE?. Número de respostas: 41 respostas.">
            <a:extLst>
              <a:ext uri="{FF2B5EF4-FFF2-40B4-BE49-F238E27FC236}">
                <a16:creationId xmlns:a16="http://schemas.microsoft.com/office/drawing/2014/main" id="{2FCF9E20-9675-7CF0-C891-0864D8839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7" y="1285886"/>
            <a:ext cx="11446412" cy="58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20FD556-AEB1-3096-F6E7-48E8AA48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17" y="280381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86A5-FF7E-D838-3AB3-2BE9C4A40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áfico de respostas do Formulários Google. Título da pergunta: 9.       Em uma escala de 1 a 5, como você avalia o atendimento e cordialidade dos colaboradores?. Número de respostas: 42 respostas.">
            <a:extLst>
              <a:ext uri="{FF2B5EF4-FFF2-40B4-BE49-F238E27FC236}">
                <a16:creationId xmlns:a16="http://schemas.microsoft.com/office/drawing/2014/main" id="{250FD1DB-589B-F14E-61A9-63062A861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8" y="902894"/>
            <a:ext cx="11615224" cy="55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A819FC4-80E2-DCE7-FCA7-825A6610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2" y="195975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7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128CB-B54A-4848-C5D4-E79272FD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áfico de respostas do Formulários Google. Título da pergunta: 10.       Em uma escala de 1 a 5, quanto você concorda com a frase: “A COOPSEBRAE contribui para a realização dos meus objetivos financeiros e pessoais.”. Número de respostas: 40 respostas.">
            <a:extLst>
              <a:ext uri="{FF2B5EF4-FFF2-40B4-BE49-F238E27FC236}">
                <a16:creationId xmlns:a16="http://schemas.microsoft.com/office/drawing/2014/main" id="{4A93F6BC-2D3F-5DD8-0DD4-F658DC94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2" y="995887"/>
            <a:ext cx="11845215" cy="60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727F111-2C7B-1C30-EAB0-97BFD4740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2" y="322584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4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1D6D6-FCE6-FEB8-B568-D14328B5A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áfico de respostas do Formulários Google. Título da pergunta: 11.       Você confia na transparência das informações e decisões da COOPSEBRAE?. Número de respostas: 42 respostas.">
            <a:extLst>
              <a:ext uri="{FF2B5EF4-FFF2-40B4-BE49-F238E27FC236}">
                <a16:creationId xmlns:a16="http://schemas.microsoft.com/office/drawing/2014/main" id="{E7D208E1-06D3-DC36-F61A-1E41EE6B1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4" r="11922" b="2674"/>
          <a:stretch>
            <a:fillRect/>
          </a:stretch>
        </p:blipFill>
        <p:spPr bwMode="auto">
          <a:xfrm>
            <a:off x="588498" y="798353"/>
            <a:ext cx="11015003" cy="52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AD2E42C-5997-CDA8-198C-C896FD9D2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48" y="210043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8601F-40DB-FAE5-B867-71E5A13F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áfico de respostas do Formulários Google. Título da pergunta: Bloco 4 – Comunicação e Engajamento&#10;&#10;12.       Como você prefere receber informações da COOPSEBRAE? . Número de respostas: 43 respostas.">
            <a:extLst>
              <a:ext uri="{FF2B5EF4-FFF2-40B4-BE49-F238E27FC236}">
                <a16:creationId xmlns:a16="http://schemas.microsoft.com/office/drawing/2014/main" id="{7ECA5E2F-7695-2F7C-81FE-57620B1C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" y="724101"/>
            <a:ext cx="11333871" cy="57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D178548-1D5D-5858-3473-9EE6F8F5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72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5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0B5DC-81D0-A671-59D3-854B6C306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áfico de respostas do Formulários Google. Título da pergunta: 13.       Você participa de eventos, treinamentos ou assembleias promovidas pela COOPSEBAE?. Número de respostas: 43 respostas.">
            <a:extLst>
              <a:ext uri="{FF2B5EF4-FFF2-40B4-BE49-F238E27FC236}">
                <a16:creationId xmlns:a16="http://schemas.microsoft.com/office/drawing/2014/main" id="{80D062C1-4784-85EE-E95B-B9FD71B02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1760" r="3769"/>
          <a:stretch>
            <a:fillRect/>
          </a:stretch>
        </p:blipFill>
        <p:spPr bwMode="auto">
          <a:xfrm>
            <a:off x="309489" y="788732"/>
            <a:ext cx="11573022" cy="574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9DB04D-4D1C-5A4D-0B05-C0D24B75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9" y="167839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5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26DB5-D4F8-1778-4E2A-6A34ADD0D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9EDB46-40D3-4506-BDB6-CA6A1FA9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23" t="23988" r="21192" b="6440"/>
          <a:stretch>
            <a:fillRect/>
          </a:stretch>
        </p:blipFill>
        <p:spPr>
          <a:xfrm>
            <a:off x="618978" y="626012"/>
            <a:ext cx="7118252" cy="47689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45E190-627F-95AC-040E-C91E449D1C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39" t="48000" r="31576" b="16701"/>
          <a:stretch>
            <a:fillRect/>
          </a:stretch>
        </p:blipFill>
        <p:spPr>
          <a:xfrm>
            <a:off x="5584873" y="3727938"/>
            <a:ext cx="6482994" cy="26869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4BCD302-8933-33D9-E7AB-621C1BFA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19" y="220593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fico de respostas do Formulários Google. Título da pergunta: BLOCO 1 - Relacionamento e Experiência&#10;1. Em uma escala de 1 a 5, qual a probabilidade de você recomendar a COOPSEBRAE para um amigo ou familiar? (1= Nada Provável e 05= Muito Provável) . Número de respostas: 43 respostas.">
            <a:extLst>
              <a:ext uri="{FF2B5EF4-FFF2-40B4-BE49-F238E27FC236}">
                <a16:creationId xmlns:a16="http://schemas.microsoft.com/office/drawing/2014/main" id="{480AEA4B-D885-01DD-BC65-F3AB3C66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9" y="1325798"/>
            <a:ext cx="9153378" cy="4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013B87-C968-9DE6-FF34-EBE095798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1638" cy="8116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682A4B6-5808-D5B4-A4B3-E7E5FF9B3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52" y="643510"/>
            <a:ext cx="3334595" cy="3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5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0147A-C02F-FB5D-FD59-D25307A65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o de respostas do Formulários Google. Título da pergunta: 2.       Como você avalia seu relacionamento com a COOPSEBRAE? (1=Muito ruim /2= Ruim / 3=Regular /4= Bom /5= Excelente). Número de respostas: 44 respostas.">
            <a:extLst>
              <a:ext uri="{FF2B5EF4-FFF2-40B4-BE49-F238E27FC236}">
                <a16:creationId xmlns:a16="http://schemas.microsoft.com/office/drawing/2014/main" id="{357D91D2-7708-B9BE-8EC4-798DCE17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3" y="545721"/>
            <a:ext cx="11346954" cy="57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C5F15B8-ECA7-1AB1-5F12-5AA01FC7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3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A3899-7D41-C26A-E383-BF56A5F07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áfico de respostas do Formulários Google. Título da pergunta: 3.       Você se sente bem informado(a) sobre seus direitos e deveres como cooperado(a)? . Número de respostas: 44 respostas.">
            <a:extLst>
              <a:ext uri="{FF2B5EF4-FFF2-40B4-BE49-F238E27FC236}">
                <a16:creationId xmlns:a16="http://schemas.microsoft.com/office/drawing/2014/main" id="{FAF78702-E1CF-1929-9390-AC049ABE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6" y="1181686"/>
            <a:ext cx="11502794" cy="48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AF5CC7B-0A89-7CE9-DB41-FE702585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14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2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99946-CF34-D35F-5519-567898064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áfico de respostas do Formulários Google. Título da pergunta: Bloco 2 – Produtos e Serviços&#10;5. Quais serviços da COOPSEBRAE você utiliza atualmente? . Número de respostas: 42 respostas.">
            <a:extLst>
              <a:ext uri="{FF2B5EF4-FFF2-40B4-BE49-F238E27FC236}">
                <a16:creationId xmlns:a16="http://schemas.microsoft.com/office/drawing/2014/main" id="{4C3FB2A8-48E3-4730-431E-C4A3E568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" y="768626"/>
            <a:ext cx="11615225" cy="48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C9F8B7F-9059-3872-F9AC-2D09DDC99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1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095C7-A9B4-0454-D4A7-5D1CA2324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áfico de respostas do Formulários Google. Título da pergunta: 6. Avalie de 1 a  5 seu grau de satisfação com cada serviço que utiliza:&#10;CRÉDITO. Número de respostas: 33 respostas.">
            <a:extLst>
              <a:ext uri="{FF2B5EF4-FFF2-40B4-BE49-F238E27FC236}">
                <a16:creationId xmlns:a16="http://schemas.microsoft.com/office/drawing/2014/main" id="{B633CAFB-5A4B-A620-61E5-ECC9992A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3" y="1131068"/>
            <a:ext cx="11679794" cy="55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6896BA8-EC35-9180-9A2B-A79B38F7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6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518AA-BD71-8A1E-3AA7-836812ECF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áfico de respostas do Formulários Google. Título da pergunta: INVESTIMENTO / APLICAÇÃO. Número de respostas: 24 respostas.">
            <a:extLst>
              <a:ext uri="{FF2B5EF4-FFF2-40B4-BE49-F238E27FC236}">
                <a16:creationId xmlns:a16="http://schemas.microsoft.com/office/drawing/2014/main" id="{B23DD82B-2B11-CEDA-3BA4-25339103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9" y="1089431"/>
            <a:ext cx="11279112" cy="536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7B4D8F6-7B3C-196C-1F24-061CBDD8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7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02CA6-3DA0-DB4D-0725-48F0B3AB2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áfico de respostas do Formulários Google. Título da pergunta: CARTÃO DE CRÉDITO . Número de respostas: 19 respostas.">
            <a:extLst>
              <a:ext uri="{FF2B5EF4-FFF2-40B4-BE49-F238E27FC236}">
                <a16:creationId xmlns:a16="http://schemas.microsoft.com/office/drawing/2014/main" id="{9CFE0255-634F-1CBE-3E62-04530217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095782"/>
            <a:ext cx="11031922" cy="52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A0FAB83-9C81-3ACE-215E-34EC3F0B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5" y="182664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E7F0C-3BA0-99EE-14FC-88D17B93A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áfico de respostas do Formulários Google. Título da pergunta: SEGUROS. Número de respostas: 11 respostas.">
            <a:extLst>
              <a:ext uri="{FF2B5EF4-FFF2-40B4-BE49-F238E27FC236}">
                <a16:creationId xmlns:a16="http://schemas.microsoft.com/office/drawing/2014/main" id="{1B2DAA6D-E064-34A4-EAAB-1587FBBE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7" y="680903"/>
            <a:ext cx="11561426" cy="549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5BFEA6E-B1BD-F990-2296-555E8EE40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9" y="0"/>
            <a:ext cx="235935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97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Catao Dantas Maciel</dc:creator>
  <cp:lastModifiedBy>Katarina Catao Dantas Maciel</cp:lastModifiedBy>
  <cp:revision>4</cp:revision>
  <dcterms:created xsi:type="dcterms:W3CDTF">2025-09-15T14:01:37Z</dcterms:created>
  <dcterms:modified xsi:type="dcterms:W3CDTF">2025-09-16T19:27:06Z</dcterms:modified>
</cp:coreProperties>
</file>